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82" r:id="rId2"/>
    <p:sldId id="283" r:id="rId3"/>
  </p:sldIdLst>
  <p:sldSz cx="18288000" cy="10287000"/>
  <p:notesSz cx="7315200" cy="9601200"/>
  <p:embeddedFontLst>
    <p:embeddedFont>
      <p:font typeface="Blacker Sans Pro" panose="020B0604020202020204" charset="0"/>
      <p:regular r:id="rId5"/>
    </p:embeddedFont>
    <p:embeddedFont>
      <p:font typeface="Blacker Sans Pro Bold" panose="020B0604020202020204" charset="0"/>
      <p:regular r:id="rId6"/>
    </p:embeddedFont>
    <p:embeddedFont>
      <p:font typeface="Calibri" panose="020F0502020204030204" pitchFamily="34" charset="0"/>
      <p:regular r:id="rId7"/>
      <p:bold r:id="rId8"/>
      <p:italic r:id="rId9"/>
      <p:boldItalic r:id="rId10"/>
    </p:embeddedFont>
    <p:embeddedFont>
      <p:font typeface="Hagrid Ultra-Bold" panose="020B0604020202020204" charset="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DFE0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91" autoAdjust="0"/>
    <p:restoredTop sz="94431" autoAdjust="0"/>
  </p:normalViewPr>
  <p:slideViewPr>
    <p:cSldViewPr>
      <p:cViewPr varScale="1">
        <p:scale>
          <a:sx n="54" d="100"/>
          <a:sy n="54" d="100"/>
        </p:scale>
        <p:origin x="893" y="1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tableStyles" Target="tableStyles.xml"/><Relationship Id="rId10" Type="http://schemas.openxmlformats.org/officeDocument/2006/relationships/font" Target="fonts/font6.fntdata"/><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8407D280-0B02-4A90-8F9E-BF2CEFCF52B0}" type="datetimeFigureOut">
              <a:rPr lang="en-US" smtClean="0"/>
              <a:t>5/7/2026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0E73B555-D952-4431-87D5-A633647CCC31}" type="slidenum">
              <a:rPr lang="en-US" smtClean="0"/>
              <a:t>‹#›</a:t>
            </a:fld>
            <a:endParaRPr lang="en-US"/>
          </a:p>
        </p:txBody>
      </p:sp>
    </p:spTree>
    <p:extLst>
      <p:ext uri="{BB962C8B-B14F-4D97-AF65-F5344CB8AC3E}">
        <p14:creationId xmlns:p14="http://schemas.microsoft.com/office/powerpoint/2010/main" val="2204174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60">
          <a:fgClr>
            <a:srgbClr val="DFE0E1"/>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470449" y="8881024"/>
            <a:ext cx="752475" cy="752475"/>
          </a:xfrm>
          <a:custGeom>
            <a:avLst/>
            <a:gdLst/>
            <a:ahLst/>
            <a:cxnLst/>
            <a:rect l="l" t="t" r="r" b="b"/>
            <a:pathLst>
              <a:path w="752475" h="752475">
                <a:moveTo>
                  <a:pt x="0" y="0"/>
                </a:moveTo>
                <a:lnTo>
                  <a:pt x="752475" y="0"/>
                </a:lnTo>
                <a:lnTo>
                  <a:pt x="752475"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2179291" y="883139"/>
            <a:ext cx="47711" cy="885920"/>
          </a:xfrm>
          <a:custGeom>
            <a:avLst/>
            <a:gdLst/>
            <a:ahLst/>
            <a:cxnLst/>
            <a:rect l="l" t="t" r="r" b="b"/>
            <a:pathLst>
              <a:path w="47711" h="885920">
                <a:moveTo>
                  <a:pt x="0" y="0"/>
                </a:moveTo>
                <a:lnTo>
                  <a:pt x="47711" y="0"/>
                </a:lnTo>
                <a:lnTo>
                  <a:pt x="47711" y="885920"/>
                </a:lnTo>
                <a:lnTo>
                  <a:pt x="0" y="8859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TextBox 6"/>
          <p:cNvSpPr txBox="1"/>
          <p:nvPr/>
        </p:nvSpPr>
        <p:spPr>
          <a:xfrm>
            <a:off x="1178566" y="1150863"/>
            <a:ext cx="638642" cy="372647"/>
          </a:xfrm>
          <a:prstGeom prst="rect">
            <a:avLst/>
          </a:prstGeom>
        </p:spPr>
        <p:txBody>
          <a:bodyPr lIns="0" tIns="0" rIns="0" bIns="0" rtlCol="0" anchor="t">
            <a:spAutoFit/>
          </a:bodyPr>
          <a:lstStyle/>
          <a:p>
            <a:pPr algn="l">
              <a:lnSpc>
                <a:spcPts val="3024"/>
              </a:lnSpc>
            </a:pPr>
            <a:r>
              <a:rPr lang="en-US" sz="2160">
                <a:solidFill>
                  <a:srgbClr val="1B1A1A"/>
                </a:solidFill>
                <a:latin typeface="Hagrid Ultra-Bold"/>
              </a:rPr>
              <a:t>SCC</a:t>
            </a:r>
          </a:p>
        </p:txBody>
      </p:sp>
      <p:sp>
        <p:nvSpPr>
          <p:cNvPr id="7" name="TextBox 7"/>
          <p:cNvSpPr txBox="1"/>
          <p:nvPr/>
        </p:nvSpPr>
        <p:spPr>
          <a:xfrm>
            <a:off x="16638422" y="9086477"/>
            <a:ext cx="584502" cy="341568"/>
          </a:xfrm>
          <a:prstGeom prst="rect">
            <a:avLst/>
          </a:prstGeom>
        </p:spPr>
        <p:txBody>
          <a:bodyPr lIns="0" tIns="0" rIns="0" bIns="0" rtlCol="0" anchor="t">
            <a:spAutoFit/>
          </a:bodyPr>
          <a:lstStyle/>
          <a:p>
            <a:pPr algn="l">
              <a:lnSpc>
                <a:spcPts val="3079"/>
              </a:lnSpc>
            </a:pPr>
            <a:r>
              <a:rPr lang="en-US" sz="2199" dirty="0">
                <a:solidFill>
                  <a:srgbClr val="1B1A1A"/>
                </a:solidFill>
                <a:latin typeface="Hagrid Ultra-Bold"/>
              </a:rPr>
              <a:t>08</a:t>
            </a:r>
          </a:p>
        </p:txBody>
      </p:sp>
      <p:sp>
        <p:nvSpPr>
          <p:cNvPr id="8" name="TextBox 8"/>
          <p:cNvSpPr txBox="1"/>
          <p:nvPr/>
        </p:nvSpPr>
        <p:spPr>
          <a:xfrm>
            <a:off x="1178566" y="2261597"/>
            <a:ext cx="7355834" cy="2226507"/>
          </a:xfrm>
          <a:prstGeom prst="rect">
            <a:avLst/>
          </a:prstGeom>
        </p:spPr>
        <p:txBody>
          <a:bodyPr wrap="square" lIns="0" tIns="0" rIns="0" bIns="0" rtlCol="0" anchor="t">
            <a:spAutoFit/>
          </a:bodyPr>
          <a:lstStyle/>
          <a:p>
            <a:pPr>
              <a:lnSpc>
                <a:spcPts val="6114"/>
              </a:lnSpc>
            </a:pPr>
            <a:r>
              <a:rPr lang="en-US" sz="2445" dirty="0">
                <a:solidFill>
                  <a:srgbClr val="1B1A1A"/>
                </a:solidFill>
                <a:latin typeface="Blacker Sans Pro Bold"/>
              </a:rPr>
              <a:t>PROJECT NAME:</a:t>
            </a:r>
            <a:r>
              <a:rPr lang="en-US" sz="2445" dirty="0">
                <a:solidFill>
                  <a:srgbClr val="1B1A1A"/>
                </a:solidFill>
                <a:latin typeface="Blacker Sans Pro"/>
              </a:rPr>
              <a:t> STILT+6 RESIDENTIAL BUILDING</a:t>
            </a:r>
            <a:endParaRPr lang="en-US" sz="2445" dirty="0">
              <a:solidFill>
                <a:srgbClr val="1B1A1A"/>
              </a:solidFill>
              <a:latin typeface="Blacker Sans Pro Bold"/>
            </a:endParaRPr>
          </a:p>
          <a:p>
            <a:pPr algn="l">
              <a:lnSpc>
                <a:spcPts val="6114"/>
              </a:lnSpc>
            </a:pPr>
            <a:r>
              <a:rPr lang="en-US" sz="2445" dirty="0">
                <a:solidFill>
                  <a:srgbClr val="1B1A1A"/>
                </a:solidFill>
                <a:latin typeface="Blacker Sans Pro Bold"/>
              </a:rPr>
              <a:t>CLIENT:</a:t>
            </a:r>
            <a:r>
              <a:rPr lang="en-US" sz="2445" dirty="0">
                <a:solidFill>
                  <a:srgbClr val="1B1A1A"/>
                </a:solidFill>
                <a:latin typeface="Blacker Sans Pro"/>
              </a:rPr>
              <a:t> SOUTHERN RAILWAYS</a:t>
            </a:r>
          </a:p>
          <a:p>
            <a:pPr algn="l">
              <a:lnSpc>
                <a:spcPts val="6114"/>
              </a:lnSpc>
            </a:pPr>
            <a:r>
              <a:rPr lang="en-US" sz="2445" dirty="0">
                <a:solidFill>
                  <a:srgbClr val="1B1A1A"/>
                </a:solidFill>
                <a:latin typeface="Blacker Sans Pro Bold"/>
              </a:rPr>
              <a:t>LOCATION:</a:t>
            </a:r>
            <a:r>
              <a:rPr lang="en-US" sz="2445" dirty="0">
                <a:solidFill>
                  <a:srgbClr val="1B1A1A"/>
                </a:solidFill>
                <a:latin typeface="Blacker Sans Pro"/>
              </a:rPr>
              <a:t> ICF, CHENNAI</a:t>
            </a:r>
          </a:p>
        </p:txBody>
      </p:sp>
      <p:sp>
        <p:nvSpPr>
          <p:cNvPr id="9" name="TextBox 9"/>
          <p:cNvSpPr txBox="1"/>
          <p:nvPr/>
        </p:nvSpPr>
        <p:spPr>
          <a:xfrm>
            <a:off x="9706604" y="6113297"/>
            <a:ext cx="6175429" cy="3890424"/>
          </a:xfrm>
          <a:prstGeom prst="rect">
            <a:avLst/>
          </a:prstGeom>
        </p:spPr>
        <p:txBody>
          <a:bodyPr lIns="0" tIns="0" rIns="0" bIns="0" rtlCol="0" anchor="t">
            <a:spAutoFit/>
          </a:bodyPr>
          <a:lstStyle/>
          <a:p>
            <a:pPr algn="just">
              <a:lnSpc>
                <a:spcPts val="3375"/>
              </a:lnSpc>
            </a:pPr>
            <a:r>
              <a:rPr lang="en-US" sz="2445" dirty="0">
                <a:solidFill>
                  <a:srgbClr val="1B1A1A"/>
                </a:solidFill>
                <a:latin typeface="Blacker Sans Pro Bold"/>
              </a:rPr>
              <a:t>PROJECT DETAILS: </a:t>
            </a:r>
            <a:r>
              <a:rPr lang="en-US" sz="2445" dirty="0">
                <a:solidFill>
                  <a:srgbClr val="1B1A1A"/>
                </a:solidFill>
                <a:latin typeface="Blacker Sans Pro"/>
              </a:rPr>
              <a:t>The building extends to a floor area of 4200 </a:t>
            </a:r>
            <a:r>
              <a:rPr lang="en-US" sz="2445" dirty="0" err="1">
                <a:solidFill>
                  <a:srgbClr val="1B1A1A"/>
                </a:solidFill>
                <a:latin typeface="Blacker Sans Pro"/>
              </a:rPr>
              <a:t>Sqft</a:t>
            </a:r>
            <a:r>
              <a:rPr lang="en-US" sz="2445" dirty="0">
                <a:solidFill>
                  <a:srgbClr val="1B1A1A"/>
                </a:solidFill>
                <a:latin typeface="Blacker Sans Pro"/>
              </a:rPr>
              <a:t> with 4 dwelling units at each </a:t>
            </a:r>
            <a:r>
              <a:rPr lang="en-US" sz="2445" dirty="0" err="1">
                <a:solidFill>
                  <a:srgbClr val="1B1A1A"/>
                </a:solidFill>
                <a:latin typeface="Blacker Sans Pro"/>
              </a:rPr>
              <a:t>storeys</a:t>
            </a:r>
            <a:r>
              <a:rPr lang="en-US" sz="2445" dirty="0">
                <a:solidFill>
                  <a:srgbClr val="1B1A1A"/>
                </a:solidFill>
                <a:latin typeface="Blacker Sans Pro"/>
              </a:rPr>
              <a:t>. The shear wall is provided in the central core area so as to reduce the seismic load distribution to the RC columns. The foundation is of pile as per the soil report.</a:t>
            </a:r>
          </a:p>
          <a:p>
            <a:pPr algn="just">
              <a:lnSpc>
                <a:spcPts val="3375"/>
              </a:lnSpc>
            </a:pPr>
            <a:r>
              <a:rPr lang="en-US" sz="2445" dirty="0">
                <a:solidFill>
                  <a:srgbClr val="1B1A1A"/>
                </a:solidFill>
                <a:latin typeface="Blacker Sans Pro"/>
              </a:rPr>
              <a:t> </a:t>
            </a:r>
          </a:p>
          <a:p>
            <a:pPr algn="l">
              <a:lnSpc>
                <a:spcPts val="3375"/>
              </a:lnSpc>
            </a:pPr>
            <a:r>
              <a:rPr lang="en-US" sz="2445" dirty="0">
                <a:solidFill>
                  <a:srgbClr val="1B1A1A"/>
                </a:solidFill>
                <a:latin typeface="Blacker Sans Pro Bold"/>
              </a:rPr>
              <a:t>STATUS:</a:t>
            </a:r>
            <a:r>
              <a:rPr lang="en-US" sz="2445" dirty="0">
                <a:solidFill>
                  <a:srgbClr val="1B1A1A"/>
                </a:solidFill>
                <a:latin typeface="Blacker Sans Pro"/>
              </a:rPr>
              <a:t> On going.</a:t>
            </a:r>
          </a:p>
        </p:txBody>
      </p:sp>
      <p:sp>
        <p:nvSpPr>
          <p:cNvPr id="10" name="TextBox 10"/>
          <p:cNvSpPr txBox="1"/>
          <p:nvPr/>
        </p:nvSpPr>
        <p:spPr>
          <a:xfrm>
            <a:off x="2588952" y="985396"/>
            <a:ext cx="6116631" cy="675005"/>
          </a:xfrm>
          <a:prstGeom prst="rect">
            <a:avLst/>
          </a:prstGeom>
        </p:spPr>
        <p:txBody>
          <a:bodyPr lIns="0" tIns="0" rIns="0" bIns="0" rtlCol="0" anchor="t">
            <a:spAutoFit/>
          </a:bodyPr>
          <a:lstStyle/>
          <a:p>
            <a:pPr algn="l">
              <a:lnSpc>
                <a:spcPts val="5320"/>
              </a:lnSpc>
            </a:pPr>
            <a:r>
              <a:rPr lang="en-US" sz="3800">
                <a:solidFill>
                  <a:srgbClr val="1B1A1A"/>
                </a:solidFill>
                <a:latin typeface="Hagrid Ultra-Bold"/>
              </a:rPr>
              <a:t>Our Projects-RCC</a:t>
            </a:r>
          </a:p>
        </p:txBody>
      </p:sp>
      <p:pic>
        <p:nvPicPr>
          <p:cNvPr id="14" name="Picture 13">
            <a:extLst>
              <a:ext uri="{FF2B5EF4-FFF2-40B4-BE49-F238E27FC236}">
                <a16:creationId xmlns:a16="http://schemas.microsoft.com/office/drawing/2014/main" id="{82B2F484-7D8F-4E12-D2C7-CA1DB3EBF12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757613" y="-148548"/>
            <a:ext cx="8031213" cy="5835925"/>
          </a:xfrm>
          <a:prstGeom prst="rect">
            <a:avLst/>
          </a:prstGeom>
          <a:ln>
            <a:solidFill>
              <a:schemeClr val="tx1">
                <a:lumMod val="50000"/>
                <a:lumOff val="50000"/>
              </a:schemeClr>
            </a:solidFill>
          </a:ln>
          <a:effectLst>
            <a:glow>
              <a:schemeClr val="accent1"/>
            </a:glow>
            <a:outerShdw blurRad="50800" dist="38100" dir="18900000" algn="bl" rotWithShape="0">
              <a:prstClr val="black">
                <a:alpha val="40000"/>
              </a:prstClr>
            </a:outerShdw>
            <a:softEdge rad="254000"/>
          </a:effectLst>
        </p:spPr>
      </p:pic>
      <p:pic>
        <p:nvPicPr>
          <p:cNvPr id="16" name="Picture 15">
            <a:extLst>
              <a:ext uri="{FF2B5EF4-FFF2-40B4-BE49-F238E27FC236}">
                <a16:creationId xmlns:a16="http://schemas.microsoft.com/office/drawing/2014/main" id="{64B22C5D-0B17-687C-78F9-8A4B392FA9F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169" y="5140959"/>
            <a:ext cx="9148517" cy="5146041"/>
          </a:xfrm>
          <a:prstGeom prst="rect">
            <a:avLst/>
          </a:prstGeom>
          <a:ln>
            <a:solidFill>
              <a:schemeClr val="tx1">
                <a:lumMod val="50000"/>
                <a:lumOff val="50000"/>
              </a:schemeClr>
            </a:solidFill>
          </a:ln>
          <a:effectLst>
            <a:glow>
              <a:schemeClr val="accent1"/>
            </a:glow>
            <a:outerShdw blurRad="50800" dist="38100" dir="8100000" algn="tr" rotWithShape="0">
              <a:prstClr val="black">
                <a:alpha val="40000"/>
              </a:prstClr>
            </a:outerShdw>
            <a:softEdge rad="254000"/>
          </a:effectLst>
        </p:spPr>
      </p:pic>
    </p:spTree>
    <p:extLst>
      <p:ext uri="{BB962C8B-B14F-4D97-AF65-F5344CB8AC3E}">
        <p14:creationId xmlns:p14="http://schemas.microsoft.com/office/powerpoint/2010/main" val="104453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470449" y="8881024"/>
            <a:ext cx="752475" cy="752475"/>
          </a:xfrm>
          <a:custGeom>
            <a:avLst/>
            <a:gdLst/>
            <a:ahLst/>
            <a:cxnLst/>
            <a:rect l="l" t="t" r="r" b="b"/>
            <a:pathLst>
              <a:path w="752475" h="752475">
                <a:moveTo>
                  <a:pt x="0" y="0"/>
                </a:moveTo>
                <a:lnTo>
                  <a:pt x="752475" y="0"/>
                </a:lnTo>
                <a:lnTo>
                  <a:pt x="752475"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2179291" y="883139"/>
            <a:ext cx="47711" cy="885920"/>
          </a:xfrm>
          <a:custGeom>
            <a:avLst/>
            <a:gdLst/>
            <a:ahLst/>
            <a:cxnLst/>
            <a:rect l="l" t="t" r="r" b="b"/>
            <a:pathLst>
              <a:path w="47711" h="885920">
                <a:moveTo>
                  <a:pt x="0" y="0"/>
                </a:moveTo>
                <a:lnTo>
                  <a:pt x="47711" y="0"/>
                </a:lnTo>
                <a:lnTo>
                  <a:pt x="47711" y="885920"/>
                </a:lnTo>
                <a:lnTo>
                  <a:pt x="0" y="8859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TextBox 6"/>
          <p:cNvSpPr txBox="1"/>
          <p:nvPr/>
        </p:nvSpPr>
        <p:spPr>
          <a:xfrm>
            <a:off x="1178566" y="1150863"/>
            <a:ext cx="638642" cy="372647"/>
          </a:xfrm>
          <a:prstGeom prst="rect">
            <a:avLst/>
          </a:prstGeom>
        </p:spPr>
        <p:txBody>
          <a:bodyPr lIns="0" tIns="0" rIns="0" bIns="0" rtlCol="0" anchor="t">
            <a:spAutoFit/>
          </a:bodyPr>
          <a:lstStyle/>
          <a:p>
            <a:pPr algn="l">
              <a:lnSpc>
                <a:spcPts val="3024"/>
              </a:lnSpc>
            </a:pPr>
            <a:r>
              <a:rPr lang="en-US" sz="2160">
                <a:solidFill>
                  <a:srgbClr val="1B1A1A"/>
                </a:solidFill>
                <a:latin typeface="Hagrid Ultra-Bold"/>
              </a:rPr>
              <a:t>SCC</a:t>
            </a:r>
          </a:p>
        </p:txBody>
      </p:sp>
      <p:sp>
        <p:nvSpPr>
          <p:cNvPr id="7" name="TextBox 7"/>
          <p:cNvSpPr txBox="1"/>
          <p:nvPr/>
        </p:nvSpPr>
        <p:spPr>
          <a:xfrm>
            <a:off x="16638422" y="9086477"/>
            <a:ext cx="584502" cy="341568"/>
          </a:xfrm>
          <a:prstGeom prst="rect">
            <a:avLst/>
          </a:prstGeom>
        </p:spPr>
        <p:txBody>
          <a:bodyPr lIns="0" tIns="0" rIns="0" bIns="0" rtlCol="0" anchor="t">
            <a:spAutoFit/>
          </a:bodyPr>
          <a:lstStyle/>
          <a:p>
            <a:pPr algn="l">
              <a:lnSpc>
                <a:spcPts val="3079"/>
              </a:lnSpc>
            </a:pPr>
            <a:r>
              <a:rPr lang="en-US" sz="2199" dirty="0">
                <a:solidFill>
                  <a:srgbClr val="1B1A1A"/>
                </a:solidFill>
                <a:latin typeface="Hagrid Ultra-Bold"/>
              </a:rPr>
              <a:t>09</a:t>
            </a:r>
          </a:p>
        </p:txBody>
      </p:sp>
      <p:sp>
        <p:nvSpPr>
          <p:cNvPr id="8" name="TextBox 8"/>
          <p:cNvSpPr txBox="1"/>
          <p:nvPr/>
        </p:nvSpPr>
        <p:spPr>
          <a:xfrm>
            <a:off x="1178565" y="2261597"/>
            <a:ext cx="7965435" cy="2226507"/>
          </a:xfrm>
          <a:prstGeom prst="rect">
            <a:avLst/>
          </a:prstGeom>
        </p:spPr>
        <p:txBody>
          <a:bodyPr wrap="square" lIns="0" tIns="0" rIns="0" bIns="0" rtlCol="0" anchor="t">
            <a:spAutoFit/>
          </a:bodyPr>
          <a:lstStyle/>
          <a:p>
            <a:pPr>
              <a:lnSpc>
                <a:spcPts val="6114"/>
              </a:lnSpc>
            </a:pPr>
            <a:r>
              <a:rPr lang="en-US" sz="2445" dirty="0">
                <a:solidFill>
                  <a:srgbClr val="1B1A1A"/>
                </a:solidFill>
                <a:latin typeface="Blacker Sans Pro Bold"/>
              </a:rPr>
              <a:t>PROJECT NAME:</a:t>
            </a:r>
            <a:r>
              <a:rPr lang="en-US" sz="2445" dirty="0">
                <a:solidFill>
                  <a:srgbClr val="1B1A1A"/>
                </a:solidFill>
                <a:latin typeface="Blacker Sans Pro"/>
              </a:rPr>
              <a:t> STILT PLUS 5 COMMERCIAL BUILDING</a:t>
            </a:r>
          </a:p>
          <a:p>
            <a:pPr>
              <a:lnSpc>
                <a:spcPts val="6114"/>
              </a:lnSpc>
            </a:pPr>
            <a:r>
              <a:rPr lang="en-US" sz="2445" dirty="0">
                <a:solidFill>
                  <a:srgbClr val="1B1A1A"/>
                </a:solidFill>
                <a:latin typeface="Blacker Sans Pro Bold"/>
              </a:rPr>
              <a:t>CLIENT:</a:t>
            </a:r>
            <a:r>
              <a:rPr lang="en-US" sz="2445" dirty="0">
                <a:solidFill>
                  <a:srgbClr val="1B1A1A"/>
                </a:solidFill>
                <a:latin typeface="Blacker Sans Pro"/>
              </a:rPr>
              <a:t> MARUTHI DEVELOPERS</a:t>
            </a:r>
          </a:p>
          <a:p>
            <a:pPr algn="l">
              <a:lnSpc>
                <a:spcPts val="6114"/>
              </a:lnSpc>
            </a:pPr>
            <a:r>
              <a:rPr lang="en-US" sz="2445" dirty="0">
                <a:solidFill>
                  <a:srgbClr val="1B1A1A"/>
                </a:solidFill>
                <a:latin typeface="Blacker Sans Pro Bold"/>
              </a:rPr>
              <a:t>LOCATION:</a:t>
            </a:r>
            <a:r>
              <a:rPr lang="en-US" sz="2445" dirty="0">
                <a:solidFill>
                  <a:srgbClr val="1B1A1A"/>
                </a:solidFill>
                <a:latin typeface="Blacker Sans Pro"/>
              </a:rPr>
              <a:t> COIMBATORE</a:t>
            </a:r>
          </a:p>
        </p:txBody>
      </p:sp>
      <p:sp>
        <p:nvSpPr>
          <p:cNvPr id="9" name="TextBox 9"/>
          <p:cNvSpPr txBox="1"/>
          <p:nvPr/>
        </p:nvSpPr>
        <p:spPr>
          <a:xfrm>
            <a:off x="1178565" y="5143500"/>
            <a:ext cx="7660635" cy="3890424"/>
          </a:xfrm>
          <a:prstGeom prst="rect">
            <a:avLst/>
          </a:prstGeom>
        </p:spPr>
        <p:txBody>
          <a:bodyPr wrap="square" lIns="0" tIns="0" rIns="0" bIns="0" rtlCol="0" anchor="t">
            <a:spAutoFit/>
          </a:bodyPr>
          <a:lstStyle/>
          <a:p>
            <a:pPr algn="just">
              <a:lnSpc>
                <a:spcPts val="3375"/>
              </a:lnSpc>
            </a:pPr>
            <a:r>
              <a:rPr lang="en-US" sz="2445" dirty="0">
                <a:solidFill>
                  <a:srgbClr val="1B1A1A"/>
                </a:solidFill>
                <a:latin typeface="Blacker Sans Pro Bold"/>
              </a:rPr>
              <a:t>PROJECT DETAILS: </a:t>
            </a:r>
            <a:r>
              <a:rPr lang="en-US" sz="2445" dirty="0">
                <a:solidFill>
                  <a:srgbClr val="1B1A1A"/>
                </a:solidFill>
                <a:latin typeface="Blacker Sans Pro"/>
              </a:rPr>
              <a:t>The building extends to a floor area of 3000 </a:t>
            </a:r>
            <a:r>
              <a:rPr lang="en-US" sz="2445" dirty="0" err="1">
                <a:solidFill>
                  <a:srgbClr val="1B1A1A"/>
                </a:solidFill>
                <a:latin typeface="Blacker Sans Pro"/>
              </a:rPr>
              <a:t>Sqft</a:t>
            </a:r>
            <a:r>
              <a:rPr lang="en-US" sz="2445" dirty="0">
                <a:solidFill>
                  <a:srgbClr val="1B1A1A"/>
                </a:solidFill>
                <a:latin typeface="Blacker Sans Pro"/>
              </a:rPr>
              <a:t> with 2 dwelling units on each </a:t>
            </a:r>
            <a:r>
              <a:rPr lang="en-US" sz="2445" dirty="0" err="1">
                <a:solidFill>
                  <a:srgbClr val="1B1A1A"/>
                </a:solidFill>
                <a:latin typeface="Blacker Sans Pro"/>
              </a:rPr>
              <a:t>storey</a:t>
            </a:r>
            <a:r>
              <a:rPr lang="en-US" sz="2445" dirty="0">
                <a:solidFill>
                  <a:srgbClr val="1B1A1A"/>
                </a:solidFill>
                <a:latin typeface="Blacker Sans Pro"/>
              </a:rPr>
              <a:t>. The building is made up of </a:t>
            </a:r>
            <a:r>
              <a:rPr lang="en-US" sz="2445" dirty="0" err="1">
                <a:solidFill>
                  <a:srgbClr val="1B1A1A"/>
                </a:solidFill>
                <a:latin typeface="Blacker Sans Pro"/>
              </a:rPr>
              <a:t>mivan</a:t>
            </a:r>
            <a:r>
              <a:rPr lang="en-US" sz="2445" dirty="0">
                <a:solidFill>
                  <a:srgbClr val="1B1A1A"/>
                </a:solidFill>
                <a:latin typeface="Blacker Sans Pro"/>
              </a:rPr>
              <a:t> structural systems where each wall is of RC wall of 150 thick. Spandrel beams are provided at the place of windows and doors. Drawings has been provided for each and every grid of the structure for better understanding.</a:t>
            </a:r>
          </a:p>
          <a:p>
            <a:pPr algn="just">
              <a:lnSpc>
                <a:spcPts val="3375"/>
              </a:lnSpc>
            </a:pPr>
            <a:endParaRPr lang="en-US" sz="2445" dirty="0">
              <a:solidFill>
                <a:srgbClr val="1B1A1A"/>
              </a:solidFill>
              <a:latin typeface="Blacker Sans Pro"/>
            </a:endParaRPr>
          </a:p>
          <a:p>
            <a:pPr algn="l">
              <a:lnSpc>
                <a:spcPts val="3375"/>
              </a:lnSpc>
            </a:pPr>
            <a:r>
              <a:rPr lang="en-US" sz="2445" dirty="0">
                <a:solidFill>
                  <a:srgbClr val="1B1A1A"/>
                </a:solidFill>
                <a:latin typeface="Blacker Sans Pro Bold"/>
              </a:rPr>
              <a:t>STATUS:</a:t>
            </a:r>
            <a:r>
              <a:rPr lang="en-US" sz="2445" dirty="0">
                <a:solidFill>
                  <a:srgbClr val="1B1A1A"/>
                </a:solidFill>
                <a:latin typeface="Blacker Sans Pro"/>
              </a:rPr>
              <a:t> Completed.</a:t>
            </a:r>
          </a:p>
        </p:txBody>
      </p:sp>
      <p:sp>
        <p:nvSpPr>
          <p:cNvPr id="10" name="TextBox 10"/>
          <p:cNvSpPr txBox="1"/>
          <p:nvPr/>
        </p:nvSpPr>
        <p:spPr>
          <a:xfrm>
            <a:off x="2588952" y="985396"/>
            <a:ext cx="6116631" cy="675005"/>
          </a:xfrm>
          <a:prstGeom prst="rect">
            <a:avLst/>
          </a:prstGeom>
        </p:spPr>
        <p:txBody>
          <a:bodyPr lIns="0" tIns="0" rIns="0" bIns="0" rtlCol="0" anchor="t">
            <a:spAutoFit/>
          </a:bodyPr>
          <a:lstStyle/>
          <a:p>
            <a:pPr algn="l">
              <a:lnSpc>
                <a:spcPts val="5320"/>
              </a:lnSpc>
            </a:pPr>
            <a:r>
              <a:rPr lang="en-US" sz="3800">
                <a:solidFill>
                  <a:srgbClr val="1B1A1A"/>
                </a:solidFill>
                <a:latin typeface="Hagrid Ultra-Bold"/>
              </a:rPr>
              <a:t>Our Projects-RCC</a:t>
            </a:r>
          </a:p>
        </p:txBody>
      </p:sp>
      <p:pic>
        <p:nvPicPr>
          <p:cNvPr id="14" name="Picture 13">
            <a:extLst>
              <a:ext uri="{FF2B5EF4-FFF2-40B4-BE49-F238E27FC236}">
                <a16:creationId xmlns:a16="http://schemas.microsoft.com/office/drawing/2014/main" id="{82B2F484-7D8F-4E12-D2C7-CA1DB3EBF12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144000" y="1928975"/>
            <a:ext cx="9169400" cy="6687458"/>
          </a:xfrm>
          <a:prstGeom prst="rect">
            <a:avLst/>
          </a:prstGeom>
          <a:ln>
            <a:solidFill>
              <a:schemeClr val="tx1">
                <a:lumMod val="50000"/>
                <a:lumOff val="50000"/>
              </a:schemeClr>
            </a:solidFill>
          </a:ln>
          <a:effectLst>
            <a:glow>
              <a:schemeClr val="accent1"/>
            </a:glow>
            <a:outerShdw blurRad="50800" dist="38100" dir="18900000" algn="bl" rotWithShape="0">
              <a:prstClr val="black">
                <a:alpha val="40000"/>
              </a:prstClr>
            </a:outerShdw>
            <a:softEdge rad="254000"/>
          </a:effectLst>
        </p:spPr>
      </p:pic>
    </p:spTree>
    <p:extLst>
      <p:ext uri="{BB962C8B-B14F-4D97-AF65-F5344CB8AC3E}">
        <p14:creationId xmlns:p14="http://schemas.microsoft.com/office/powerpoint/2010/main" val="28760116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6861</TotalTime>
  <Words>174</Words>
  <Application>Microsoft Office PowerPoint</Application>
  <PresentationFormat>Custom</PresentationFormat>
  <Paragraphs>18</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Blacker Sans Pro</vt:lpstr>
      <vt:lpstr>Hagrid Ultra-Bold</vt:lpstr>
      <vt:lpstr>Blacker Sans Pro Bold</vt:lpstr>
      <vt:lpstr>Calibri</vt:lpstr>
      <vt:lpstr>Arial</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Spridel Structural PF.pdf</dc:title>
  <dc:creator>Praveen Anand</dc:creator>
  <cp:lastModifiedBy>Praveen</cp:lastModifiedBy>
  <cp:revision>64</cp:revision>
  <dcterms:created xsi:type="dcterms:W3CDTF">2006-08-16T00:00:00Z</dcterms:created>
  <dcterms:modified xsi:type="dcterms:W3CDTF">2026-05-07T12:44:18Z</dcterms:modified>
  <dc:identifier>DAFkwl0KgeA</dc:identifier>
</cp:coreProperties>
</file>